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7" r:id="rId2"/>
    <p:sldId id="308" r:id="rId3"/>
    <p:sldId id="289" r:id="rId4"/>
    <p:sldId id="290" r:id="rId5"/>
    <p:sldId id="262" r:id="rId6"/>
    <p:sldId id="286" r:id="rId7"/>
    <p:sldId id="275" r:id="rId8"/>
    <p:sldId id="264" r:id="rId9"/>
    <p:sldId id="315" r:id="rId10"/>
    <p:sldId id="321" r:id="rId11"/>
    <p:sldId id="263" r:id="rId12"/>
    <p:sldId id="316" r:id="rId13"/>
    <p:sldId id="284" r:id="rId14"/>
    <p:sldId id="319" r:id="rId15"/>
    <p:sldId id="320" r:id="rId16"/>
    <p:sldId id="311" r:id="rId17"/>
    <p:sldId id="312" r:id="rId18"/>
    <p:sldId id="313" r:id="rId19"/>
    <p:sldId id="283" r:id="rId20"/>
    <p:sldId id="271" r:id="rId21"/>
    <p:sldId id="266" r:id="rId22"/>
    <p:sldId id="265" r:id="rId23"/>
    <p:sldId id="309" r:id="rId24"/>
    <p:sldId id="317" r:id="rId25"/>
    <p:sldId id="318" r:id="rId26"/>
    <p:sldId id="310" r:id="rId27"/>
    <p:sldId id="282" r:id="rId28"/>
    <p:sldId id="305" r:id="rId29"/>
    <p:sldId id="31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066FF"/>
    <a:srgbClr val="CC0099"/>
    <a:srgbClr val="33CC33"/>
    <a:srgbClr val="0CE4E4"/>
    <a:srgbClr val="009900"/>
    <a:srgbClr val="FFFF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0C6972-AB25-49CA-BAA0-EBF17B873C81}" type="datetimeFigureOut">
              <a:rPr lang="ru-RU"/>
              <a:pPr>
                <a:defRPr/>
              </a:pPr>
              <a:t>15.05.2022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136F6A-3DDE-47B1-93FC-F99B56B64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9E5994-31C5-4EB5-B159-2808022F87C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6507163"/>
            <a:ext cx="16430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135354"/>
            <a:ext cx="4781044" cy="265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290"/>
            <a:ext cx="6072229" cy="923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FE61B-5DFE-4EF7-99F7-6565C948A3FE}" type="datetimeFigureOut">
              <a:rPr lang="ru-RU"/>
              <a:pPr>
                <a:defRPr/>
              </a:pPr>
              <a:t>15.05.2022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BFD1-7F6C-45DD-A596-FAEB4F56A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D1A5C4-098D-47A0-8782-38F543072C67}" type="datetimeFigureOut">
              <a:rPr lang="ru-RU"/>
              <a:pPr>
                <a:defRPr/>
              </a:pPr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47BF0B-62C8-4C0D-949C-CF96DA7C4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A23168-84E0-407F-8358-E4F66784B0E7}" type="datetimeFigureOut">
              <a:rPr lang="ru-RU"/>
              <a:pPr>
                <a:defRPr/>
              </a:pPr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FA1587-D850-4B70-88F3-CD594B340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898" r:id="rId8"/>
    <p:sldLayoutId id="214748389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хороший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0"/>
            <a:ext cx="9771063" cy="733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990600"/>
            <a:ext cx="6553200" cy="3014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rgbClr val="FF6600"/>
                </a:solidFill>
                <a:latin typeface="Arial Black" pitchFamily="34" charset="0"/>
              </a:rPr>
              <a:t> </a:t>
            </a:r>
            <a:r>
              <a:rPr lang="ru-RU" i="1" smtClean="0">
                <a:solidFill>
                  <a:srgbClr val="FF6600"/>
                </a:solidFill>
                <a:latin typeface="Arial" charset="0"/>
              </a:rPr>
              <a:t>Консультация для педагогов</a:t>
            </a:r>
            <a:endParaRPr lang="ru-RU" sz="3600" b="1" i="1" smtClean="0">
              <a:solidFill>
                <a:srgbClr val="33CC33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4800" b="1" smtClean="0">
                <a:solidFill>
                  <a:srgbClr val="00B0F0"/>
                </a:solidFill>
                <a:latin typeface="Monotype Corsiva" pitchFamily="66" charset="0"/>
              </a:rPr>
              <a:t>Подготовка руки      дошкольника </a:t>
            </a:r>
          </a:p>
          <a:p>
            <a:pPr eaLnBrk="1" hangingPunct="1">
              <a:lnSpc>
                <a:spcPct val="80000"/>
              </a:lnSpc>
            </a:pPr>
            <a:r>
              <a:rPr lang="ru-RU" sz="4800" b="1" smtClean="0">
                <a:solidFill>
                  <a:srgbClr val="00B0F0"/>
                </a:solidFill>
                <a:latin typeface="Monotype Corsiva" pitchFamily="66" charset="0"/>
              </a:rPr>
              <a:t>к письму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6600"/>
                </a:solidFill>
                <a:latin typeface="Arial Black" pitchFamily="34" charset="0"/>
              </a:rPr>
              <a:t>   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 rot="10800000" flipV="1">
            <a:off x="2743200" y="5029200"/>
            <a:ext cx="525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solidFill>
                  <a:srgbClr val="00B050"/>
                </a:solidFill>
                <a:latin typeface="Arial Black" pitchFamily="34" charset="0"/>
              </a:rPr>
              <a:t>Подготовила : Абуева Румия Куаншкалиевна, учитель-логопед</a:t>
            </a:r>
            <a:r>
              <a:rPr lang="en-US" sz="200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2000">
                <a:solidFill>
                  <a:srgbClr val="00B050"/>
                </a:solidFill>
                <a:latin typeface="Arial Black" pitchFamily="34" charset="0"/>
              </a:rPr>
              <a:t> МБДОУ №25 «Василёк»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solidFill>
                  <a:srgbClr val="00B050"/>
                </a:solidFill>
                <a:latin typeface="Arial Black" pitchFamily="34" charset="0"/>
              </a:rPr>
              <a:t> г.Харабали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400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IMG_77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4754563" cy="3567112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48134" name="Picture 6" descr="IMG_76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284538"/>
            <a:ext cx="4465638" cy="33496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48135" name="Picture 7" descr="IMG_77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62463" y="1773238"/>
            <a:ext cx="4681537" cy="35115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6643688" cy="928688"/>
          </a:xfrm>
        </p:spPr>
        <p:txBody>
          <a:bodyPr/>
          <a:lstStyle/>
          <a:p>
            <a:r>
              <a:rPr lang="ru-RU" sz="2800" smtClean="0">
                <a:solidFill>
                  <a:srgbClr val="FF0000"/>
                </a:solidFill>
              </a:rPr>
              <a:t/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/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/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/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/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/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/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/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/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/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FF0000"/>
                </a:solidFill>
                <a:latin typeface="Monotype Corsiva" pitchFamily="66" charset="0"/>
              </a:rPr>
              <a:t>Правильный захват карандаша</a:t>
            </a:r>
            <a:br>
              <a:rPr lang="ru-RU" sz="400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00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7411" name="Picture 4" descr="p70_image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13" y="1857375"/>
            <a:ext cx="2928937" cy="1838325"/>
          </a:xfrm>
          <a:noFill/>
          <a:ln w="38100">
            <a:solidFill>
              <a:srgbClr val="009900"/>
            </a:solidFill>
          </a:ln>
        </p:spPr>
      </p:pic>
      <p:sp>
        <p:nvSpPr>
          <p:cNvPr id="17412" name="Текст 7"/>
          <p:cNvSpPr>
            <a:spLocks noGrp="1"/>
          </p:cNvSpPr>
          <p:nvPr>
            <p:ph type="body" sz="half" idx="2"/>
          </p:nvPr>
        </p:nvSpPr>
        <p:spPr>
          <a:xfrm>
            <a:off x="428625" y="1500188"/>
            <a:ext cx="3008313" cy="4691062"/>
          </a:xfrm>
        </p:spPr>
        <p:txBody>
          <a:bodyPr/>
          <a:lstStyle/>
          <a:p>
            <a:r>
              <a:rPr lang="ru-RU" sz="1800" b="1" smtClean="0">
                <a:solidFill>
                  <a:srgbClr val="0066FF"/>
                </a:solidFill>
              </a:rPr>
              <a:t>Держат тремя пальцами: большим, </a:t>
            </a:r>
            <a:br>
              <a:rPr lang="ru-RU" sz="1800" b="1" smtClean="0">
                <a:solidFill>
                  <a:srgbClr val="0066FF"/>
                </a:solidFill>
              </a:rPr>
            </a:br>
            <a:r>
              <a:rPr lang="ru-RU" sz="1800" b="1" smtClean="0">
                <a:solidFill>
                  <a:srgbClr val="0066FF"/>
                </a:solidFill>
              </a:rPr>
              <a:t>указательным и средним, которые </a:t>
            </a:r>
            <a:br>
              <a:rPr lang="ru-RU" sz="1800" b="1" smtClean="0">
                <a:solidFill>
                  <a:srgbClr val="0066FF"/>
                </a:solidFill>
              </a:rPr>
            </a:br>
            <a:r>
              <a:rPr lang="ru-RU" sz="1800" b="1" smtClean="0">
                <a:solidFill>
                  <a:srgbClr val="0066FF"/>
                </a:solidFill>
              </a:rPr>
              <a:t>образуют щепоть. При этом карандаш </a:t>
            </a:r>
            <a:br>
              <a:rPr lang="ru-RU" sz="1800" b="1" smtClean="0">
                <a:solidFill>
                  <a:srgbClr val="0066FF"/>
                </a:solidFill>
              </a:rPr>
            </a:br>
            <a:r>
              <a:rPr lang="ru-RU" sz="1800" b="1" smtClean="0">
                <a:solidFill>
                  <a:srgbClr val="0066FF"/>
                </a:solidFill>
              </a:rPr>
              <a:t>лежит на левой стороне среднего пальца. </a:t>
            </a:r>
            <a:br>
              <a:rPr lang="ru-RU" sz="1800" b="1" smtClean="0">
                <a:solidFill>
                  <a:srgbClr val="0066FF"/>
                </a:solidFill>
              </a:rPr>
            </a:br>
            <a:r>
              <a:rPr lang="ru-RU" sz="1800" b="1" smtClean="0">
                <a:solidFill>
                  <a:srgbClr val="0066FF"/>
                </a:solidFill>
              </a:rPr>
              <a:t>Большой палец поддерживает карандаш </a:t>
            </a:r>
            <a:br>
              <a:rPr lang="ru-RU" sz="1800" b="1" smtClean="0">
                <a:solidFill>
                  <a:srgbClr val="0066FF"/>
                </a:solidFill>
              </a:rPr>
            </a:br>
            <a:r>
              <a:rPr lang="ru-RU" sz="1800" b="1" smtClean="0">
                <a:solidFill>
                  <a:srgbClr val="0066FF"/>
                </a:solidFill>
              </a:rPr>
              <a:t>слева, а указательный - сверху. Верхний </a:t>
            </a:r>
            <a:br>
              <a:rPr lang="ru-RU" sz="1800" b="1" smtClean="0">
                <a:solidFill>
                  <a:srgbClr val="0066FF"/>
                </a:solidFill>
              </a:rPr>
            </a:br>
            <a:r>
              <a:rPr lang="ru-RU" sz="1800" b="1" smtClean="0">
                <a:solidFill>
                  <a:srgbClr val="0066FF"/>
                </a:solidFill>
              </a:rPr>
              <a:t>конец карандаша направлен в плечо.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000500"/>
            <a:ext cx="3286125" cy="21383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357188"/>
            <a:ext cx="1990725" cy="1428750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IMG_76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4968875" cy="372586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43013" name="Picture 5" descr="IMG_76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3294063"/>
            <a:ext cx="4751388" cy="3563937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43014" name="Picture 6" descr="IMG_76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404813"/>
            <a:ext cx="4105275" cy="30797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4686300" cy="785813"/>
          </a:xfrm>
        </p:spPr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Игровые упражнения</a:t>
            </a:r>
          </a:p>
        </p:txBody>
      </p:sp>
      <p:sp>
        <p:nvSpPr>
          <p:cNvPr id="18435" name="Текст 4"/>
          <p:cNvSpPr>
            <a:spLocks noGrp="1"/>
          </p:cNvSpPr>
          <p:nvPr>
            <p:ph type="body" sz="half" idx="2"/>
          </p:nvPr>
        </p:nvSpPr>
        <p:spPr>
          <a:xfrm>
            <a:off x="357188" y="1500188"/>
            <a:ext cx="4214812" cy="454818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000" smtClean="0">
                <a:solidFill>
                  <a:srgbClr val="0066FF"/>
                </a:solidFill>
              </a:rPr>
              <a:t>«Посолим суп», </a:t>
            </a:r>
          </a:p>
          <a:p>
            <a:pPr>
              <a:buFont typeface="Arial" charset="0"/>
              <a:buChar char="•"/>
            </a:pPr>
            <a:r>
              <a:rPr lang="ru-RU" sz="2000" smtClean="0">
                <a:solidFill>
                  <a:srgbClr val="0066FF"/>
                </a:solidFill>
              </a:rPr>
              <a:t>«Покормим цыплят»</a:t>
            </a:r>
          </a:p>
          <a:p>
            <a:pPr>
              <a:buFont typeface="Arial" charset="0"/>
              <a:buChar char="•"/>
            </a:pPr>
            <a:r>
              <a:rPr lang="ru-RU" sz="2000" smtClean="0">
                <a:solidFill>
                  <a:srgbClr val="0066FF"/>
                </a:solidFill>
              </a:rPr>
              <a:t>Строим «сруб» из спичек или счётных палочек.</a:t>
            </a:r>
          </a:p>
          <a:p>
            <a:pPr>
              <a:buFont typeface="Arial" charset="0"/>
              <a:buChar char="•"/>
            </a:pPr>
            <a:r>
              <a:rPr lang="ru-RU" sz="2000" smtClean="0">
                <a:solidFill>
                  <a:srgbClr val="0066FF"/>
                </a:solidFill>
              </a:rPr>
              <a:t>«Мы гуляем» (Взять решётку для раковины. Ребёнок ходит указательным и средним пальцами, как ножками, по этим клеткам)</a:t>
            </a:r>
          </a:p>
          <a:p>
            <a:pPr>
              <a:buFont typeface="Arial" charset="0"/>
              <a:buChar char="•"/>
            </a:pPr>
            <a:r>
              <a:rPr lang="ru-RU" sz="2000" smtClean="0">
                <a:solidFill>
                  <a:srgbClr val="0066FF"/>
                </a:solidFill>
              </a:rPr>
              <a:t>«Скакалочка» </a:t>
            </a:r>
          </a:p>
          <a:p>
            <a:pPr>
              <a:buFont typeface="Arial" charset="0"/>
              <a:buChar char="•"/>
            </a:pPr>
            <a:r>
              <a:rPr lang="ru-RU" sz="2000" smtClean="0">
                <a:solidFill>
                  <a:srgbClr val="0066FF"/>
                </a:solidFill>
              </a:rPr>
              <a:t>«Урожай» (упражнение для большого и указательного пальцев.)</a:t>
            </a:r>
          </a:p>
          <a:p>
            <a:pPr>
              <a:buFont typeface="Arial" charset="0"/>
              <a:buChar char="•"/>
            </a:pPr>
            <a:r>
              <a:rPr lang="ru-RU" sz="2000" smtClean="0">
                <a:solidFill>
                  <a:srgbClr val="0066FF"/>
                </a:solidFill>
              </a:rPr>
              <a:t>“Погладим котёнка”</a:t>
            </a:r>
          </a:p>
          <a:p>
            <a:pPr>
              <a:buFont typeface="Arial" charset="0"/>
              <a:buChar char="•"/>
            </a:pPr>
            <a:r>
              <a:rPr lang="ru-RU" sz="2000" smtClean="0">
                <a:solidFill>
                  <a:srgbClr val="0066FF"/>
                </a:solidFill>
              </a:rPr>
              <a:t>“Весёлые маляры”</a:t>
            </a:r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72063" y="2714625"/>
            <a:ext cx="3643312" cy="3430588"/>
          </a:xfrm>
          <a:noFill/>
          <a:ln w="38100">
            <a:solidFill>
              <a:srgbClr val="FFFF00"/>
            </a:solidFill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071563"/>
            <a:ext cx="2211387" cy="135731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IMG_77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4608512" cy="34544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46085" name="Picture 5" descr="IMG_77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2852738"/>
            <a:ext cx="4897438" cy="367347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IMG_769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88913"/>
            <a:ext cx="5400675" cy="40513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47109" name="Picture 5" descr="IMG_77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3575050"/>
            <a:ext cx="3995737" cy="29972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47110" name="Picture 6" descr="IMG_77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500438"/>
            <a:ext cx="4103688" cy="307657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500687"/>
          </a:xfrm>
        </p:spPr>
        <p:txBody>
          <a:bodyPr/>
          <a:lstStyle/>
          <a:p>
            <a:endParaRPr lang="ru-RU" sz="2400" smtClean="0"/>
          </a:p>
          <a:p>
            <a:pPr>
              <a:buFont typeface="Arial" charset="0"/>
              <a:buNone/>
            </a:pPr>
            <a:r>
              <a:rPr lang="ru-RU" sz="2400" smtClean="0"/>
              <a:t>            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00FF"/>
                </a:solidFill>
              </a:rPr>
              <a:t>Этапы работы над аппликацией 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00FF"/>
                </a:solidFill>
              </a:rPr>
              <a:t>с использованием  техники торцевания:</a:t>
            </a:r>
          </a:p>
          <a:p>
            <a:endParaRPr lang="ru-RU" sz="2400" smtClean="0"/>
          </a:p>
          <a:p>
            <a:r>
              <a:rPr lang="ru-RU" sz="2400" smtClean="0">
                <a:solidFill>
                  <a:srgbClr val="0066FF"/>
                </a:solidFill>
              </a:rPr>
              <a:t>Из полосок гофрированной бумаги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66FF"/>
                </a:solidFill>
              </a:rPr>
              <a:t> нарежьте квадраты со стороной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66FF"/>
                </a:solidFill>
              </a:rPr>
              <a:t> примерно 1 см. </a:t>
            </a:r>
          </a:p>
          <a:p>
            <a:endParaRPr lang="ru-RU" sz="2400" smtClean="0">
              <a:solidFill>
                <a:srgbClr val="0066FF"/>
              </a:solidFill>
            </a:endParaRPr>
          </a:p>
          <a:p>
            <a:r>
              <a:rPr lang="ru-RU" sz="2400" smtClean="0">
                <a:solidFill>
                  <a:srgbClr val="0066FF"/>
                </a:solidFill>
              </a:rPr>
              <a:t>Нарисуйте на плотной бумаге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66FF"/>
                </a:solidFill>
              </a:rPr>
              <a:t> или картоне любой узор.</a:t>
            </a:r>
          </a:p>
          <a:p>
            <a:endParaRPr lang="ru-RU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2285992"/>
            <a:ext cx="2701915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C009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63" y="4357688"/>
            <a:ext cx="1785937" cy="211455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9461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Ручной труд способствует </a:t>
            </a:r>
            <a:r>
              <a:rPr lang="ru-RU" sz="2800" smtClean="0">
                <a:solidFill>
                  <a:srgbClr val="FF0000"/>
                </a:solidFill>
                <a:latin typeface="Monotype Corsiva" pitchFamily="66" charset="0"/>
              </a:rPr>
              <a:t>развитию мелкой моторики, формированию умения правильно держать карандаш и правильному распределению мышечной нагрузки.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4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357937"/>
          </a:xfrm>
        </p:spPr>
        <p:txBody>
          <a:bodyPr/>
          <a:lstStyle/>
          <a:p>
            <a:r>
              <a:rPr lang="ru-RU" sz="2400" smtClean="0">
                <a:solidFill>
                  <a:srgbClr val="0066FF"/>
                </a:solidFill>
              </a:rPr>
              <a:t>Нанесите клей тонкой полоской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66FF"/>
                </a:solidFill>
              </a:rPr>
              <a:t> по контуру на небольшой участок узора.</a:t>
            </a: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0066FF"/>
              </a:solidFill>
            </a:endParaRPr>
          </a:p>
          <a:p>
            <a:r>
              <a:rPr lang="ru-RU" sz="2400" smtClean="0">
                <a:solidFill>
                  <a:srgbClr val="0066FF"/>
                </a:solidFill>
              </a:rPr>
              <a:t>Поставьте стержень на квадратик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66FF"/>
                </a:solidFill>
              </a:rPr>
              <a:t> и закрутите (заверните) бумажную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66FF"/>
                </a:solidFill>
              </a:rPr>
              <a:t> заготовку вокруг стержня</a:t>
            </a: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0066FF"/>
              </a:solidFill>
            </a:endParaRPr>
          </a:p>
          <a:p>
            <a:r>
              <a:rPr lang="ru-RU" sz="2400" smtClean="0">
                <a:solidFill>
                  <a:srgbClr val="0066FF"/>
                </a:solidFill>
              </a:rPr>
              <a:t>У вас получится цветная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66FF"/>
                </a:solidFill>
              </a:rPr>
              <a:t> трубочка-торцовочка.</a:t>
            </a:r>
          </a:p>
          <a:p>
            <a:pPr>
              <a:buFont typeface="Arial" charset="0"/>
              <a:buNone/>
            </a:pPr>
            <a:endParaRPr lang="ru-RU" sz="2400" smtClean="0"/>
          </a:p>
          <a:p>
            <a:pPr>
              <a:buFont typeface="Arial" charset="0"/>
              <a:buNone/>
            </a:pPr>
            <a:endParaRPr lang="ru-RU" sz="2400" smtClean="0"/>
          </a:p>
          <a:p>
            <a:pPr>
              <a:buFont typeface="Arial" charset="0"/>
              <a:buNone/>
            </a:pPr>
            <a:endParaRPr lang="ru-RU" sz="2400" smtClean="0"/>
          </a:p>
          <a:p>
            <a:pPr>
              <a:buFont typeface="Arial" charset="0"/>
              <a:buNone/>
            </a:pPr>
            <a:endParaRPr lang="ru-RU" sz="2400" smtClean="0"/>
          </a:p>
          <a:p>
            <a:pPr>
              <a:buFont typeface="Arial" charset="0"/>
              <a:buNone/>
            </a:pPr>
            <a:endParaRPr lang="ru-RU" sz="240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75" y="285750"/>
            <a:ext cx="2857500" cy="1857375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10" name="Picture 43" descr="Изображение 0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2428875"/>
            <a:ext cx="3357562" cy="2000250"/>
          </a:xfrm>
          <a:prstGeom prst="rect">
            <a:avLst/>
          </a:prstGeom>
          <a:ln w="38100">
            <a:solidFill>
              <a:srgbClr val="00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4" descr="Изображение 0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75" y="4286250"/>
            <a:ext cx="2851150" cy="2286000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4572000"/>
            <a:ext cx="2857500" cy="2143125"/>
          </a:xfrm>
          <a:prstGeom prst="rect">
            <a:avLst/>
          </a:prstGeom>
          <a:noFill/>
          <a:ln w="38100">
            <a:solidFill>
              <a:srgbClr val="0CE4E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0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215062"/>
          </a:xfrm>
        </p:spPr>
        <p:txBody>
          <a:bodyPr/>
          <a:lstStyle/>
          <a:p>
            <a:r>
              <a:rPr lang="ru-RU" sz="2400" smtClean="0">
                <a:solidFill>
                  <a:srgbClr val="0066FF"/>
                </a:solidFill>
              </a:rPr>
              <a:t>Поставьте ее на клей.</a:t>
            </a:r>
          </a:p>
          <a:p>
            <a:endParaRPr lang="ru-RU" sz="2400" smtClean="0">
              <a:solidFill>
                <a:srgbClr val="0066FF"/>
              </a:solidFill>
            </a:endParaRPr>
          </a:p>
          <a:p>
            <a:endParaRPr lang="ru-RU" sz="2400" smtClean="0">
              <a:solidFill>
                <a:srgbClr val="0066FF"/>
              </a:solidFill>
            </a:endParaRPr>
          </a:p>
          <a:p>
            <a:endParaRPr lang="ru-RU" sz="2400" smtClean="0">
              <a:solidFill>
                <a:srgbClr val="0066FF"/>
              </a:solidFill>
            </a:endParaRPr>
          </a:p>
          <a:p>
            <a:endParaRPr lang="ru-RU" sz="2400" smtClean="0">
              <a:solidFill>
                <a:srgbClr val="0066FF"/>
              </a:solidFill>
            </a:endParaRPr>
          </a:p>
          <a:p>
            <a:r>
              <a:rPr lang="ru-RU" sz="2400" smtClean="0">
                <a:solidFill>
                  <a:srgbClr val="0066FF"/>
                </a:solidFill>
              </a:rPr>
              <a:t>Выньте стержень.</a:t>
            </a:r>
          </a:p>
          <a:p>
            <a:endParaRPr lang="ru-RU" sz="2400" smtClean="0">
              <a:solidFill>
                <a:srgbClr val="0066FF"/>
              </a:solidFill>
            </a:endParaRPr>
          </a:p>
          <a:p>
            <a:endParaRPr lang="ru-RU" sz="2400" smtClean="0">
              <a:solidFill>
                <a:srgbClr val="0066FF"/>
              </a:solidFill>
            </a:endParaRPr>
          </a:p>
          <a:p>
            <a:endParaRPr lang="ru-RU" sz="2400" smtClean="0">
              <a:solidFill>
                <a:srgbClr val="0066FF"/>
              </a:solidFill>
            </a:endParaRPr>
          </a:p>
          <a:p>
            <a:endParaRPr lang="ru-RU" sz="2400" smtClean="0">
              <a:solidFill>
                <a:srgbClr val="0066FF"/>
              </a:solidFill>
            </a:endParaRPr>
          </a:p>
          <a:p>
            <a:r>
              <a:rPr lang="ru-RU" sz="2000" smtClean="0">
                <a:solidFill>
                  <a:srgbClr val="0066FF"/>
                </a:solidFill>
              </a:rPr>
              <a:t>Каждую следующую торцовочку приклеивайте рядом с предыдущей. Старайтесь ставить торцовочки плотно друг к другу, чтобы не оставалось промежутков.</a:t>
            </a:r>
          </a:p>
          <a:p>
            <a:r>
              <a:rPr lang="ru-RU" sz="2000" smtClean="0">
                <a:solidFill>
                  <a:srgbClr val="0066FF"/>
                </a:solidFill>
              </a:rPr>
              <a:t>Мозаику в технике торцевания можно выполнять по контуру или делать сплошной. Можно в той же технике заполнить фон вокруг узора. Получится маленький пушистый коврик.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42875"/>
            <a:ext cx="2857500" cy="21431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500313"/>
            <a:ext cx="2857500" cy="1971675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14313"/>
            <a:ext cx="4038600" cy="59118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mtClean="0">
                <a:solidFill>
                  <a:srgbClr val="0066FF"/>
                </a:solidFill>
              </a:rPr>
              <a:t> </a:t>
            </a:r>
            <a:r>
              <a:rPr lang="ru-RU" b="1" smtClean="0">
                <a:solidFill>
                  <a:srgbClr val="0066FF"/>
                </a:solidFill>
              </a:rPr>
              <a:t>работа с нитью (выкладывание узора, завязывание нити, плетение, разрезание) ;</a:t>
            </a:r>
          </a:p>
          <a:p>
            <a:pPr>
              <a:buFont typeface="Arial" charset="0"/>
              <a:buNone/>
            </a:pPr>
            <a:endParaRPr lang="ru-RU" sz="1600" b="1" smtClean="0"/>
          </a:p>
          <a:p>
            <a:pPr>
              <a:buFont typeface="Arial" charset="0"/>
              <a:buNone/>
            </a:pPr>
            <a:r>
              <a:rPr lang="ru-RU" sz="1600" b="1" smtClean="0"/>
              <a:t> 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929438" y="428625"/>
            <a:ext cx="1714500" cy="2357438"/>
          </a:xfrm>
          <a:noFill/>
          <a:ln w="38100">
            <a:solidFill>
              <a:srgbClr val="CC0099"/>
            </a:solidFill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8" y="1071563"/>
            <a:ext cx="2540000" cy="22860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2533" name="Picture 4" descr="5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3929063"/>
            <a:ext cx="3071813" cy="17859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63" y="3643313"/>
            <a:ext cx="2952750" cy="20193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5740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FF0000"/>
                </a:solidFill>
              </a:rPr>
              <a:t>Цель: </a:t>
            </a:r>
            <a:r>
              <a:rPr lang="ru-RU" sz="2400" dirty="0" smtClean="0">
                <a:solidFill>
                  <a:srgbClr val="0066FF"/>
                </a:solidFill>
              </a:rPr>
              <a:t>ознакомление педагогов с практическими методами  подготовки руки дошкольника к письму.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Задачи: </a:t>
            </a:r>
          </a:p>
          <a:p>
            <a:r>
              <a:rPr lang="ru-RU" sz="2400" dirty="0" smtClean="0">
                <a:solidFill>
                  <a:srgbClr val="0066FF"/>
                </a:solidFill>
              </a:rPr>
              <a:t>познакомить педагогов с игровыми упражнениями и нетрадиционными способами </a:t>
            </a:r>
            <a:r>
              <a:rPr lang="ru-RU" sz="2400" dirty="0" err="1" smtClean="0">
                <a:solidFill>
                  <a:srgbClr val="0066FF"/>
                </a:solidFill>
              </a:rPr>
              <a:t>самомассажа</a:t>
            </a:r>
            <a:r>
              <a:rPr lang="ru-RU" sz="2400" dirty="0" smtClean="0">
                <a:solidFill>
                  <a:srgbClr val="0066FF"/>
                </a:solidFill>
              </a:rPr>
              <a:t> при подготовке руки детей дошкольного возраста к письму.  </a:t>
            </a:r>
          </a:p>
          <a:p>
            <a:r>
              <a:rPr lang="ru-RU" sz="2400" dirty="0" smtClean="0">
                <a:solidFill>
                  <a:srgbClr val="0066FF"/>
                </a:solidFill>
              </a:rPr>
              <a:t>Способствовать использованию  данной системы в работе с детьми.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85750" y="273050"/>
            <a:ext cx="4143375" cy="1227138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mtClean="0">
                <a:solidFill>
                  <a:srgbClr val="0066FF"/>
                </a:solidFill>
              </a:rPr>
              <a:t>работа с бумагой (оригами, аппликация, создание объемных фигурок, скручивание) ;</a:t>
            </a:r>
            <a:endParaRPr lang="ru-RU" smtClean="0"/>
          </a:p>
        </p:txBody>
      </p:sp>
      <p:pic>
        <p:nvPicPr>
          <p:cNvPr id="2355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215063" y="142875"/>
            <a:ext cx="2682875" cy="1914525"/>
          </a:xfrm>
          <a:noFill/>
          <a:ln w="38100">
            <a:solidFill>
              <a:srgbClr val="CC0099"/>
            </a:solidFill>
          </a:ln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38" y="2428875"/>
            <a:ext cx="1919287" cy="20716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313" y="1571625"/>
            <a:ext cx="3571875" cy="24098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4214813"/>
            <a:ext cx="1785937" cy="2481262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75" y="4357688"/>
            <a:ext cx="2381250" cy="2319337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2357438"/>
            <a:ext cx="1928812" cy="164306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3561" name="Picture 7" descr="FCCAZSF81YCA1UVONGCA9AR3YPCA1X3ZVQCABY2FUOCAZ7C783CATWO4AWCA24NSWXCAYLXW7JCACY52XNCA8C3KNYCA331110CA2EB7VCCAZO1N31CA6VULYZCA39IJ9ZCAADC790CA6511KJCA524X71"/>
          <p:cNvPicPr>
            <a:picLocks noChangeAspect="1" noChangeArrowheads="1"/>
          </p:cNvPicPr>
          <p:nvPr/>
        </p:nvPicPr>
        <p:blipFill>
          <a:blip r:embed="rId8"/>
          <a:srcRect b="17355"/>
          <a:stretch>
            <a:fillRect/>
          </a:stretch>
        </p:blipFill>
        <p:spPr bwMode="auto">
          <a:xfrm>
            <a:off x="6715125" y="4786313"/>
            <a:ext cx="2232025" cy="142875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65576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mtClean="0">
                <a:solidFill>
                  <a:srgbClr val="0066FF"/>
                </a:solidFill>
              </a:rPr>
              <a:t> мозаика и аппликация из природного материала (семечки, скорлупа, ракушки) ;</a:t>
            </a:r>
            <a:br>
              <a:rPr lang="ru-RU" smtClean="0">
                <a:solidFill>
                  <a:srgbClr val="0066FF"/>
                </a:solidFill>
              </a:rPr>
            </a:br>
            <a:endParaRPr lang="ru-RU" smtClean="0">
              <a:solidFill>
                <a:srgbClr val="0066FF"/>
              </a:solidFill>
            </a:endParaRPr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2"/>
          <a:srcRect b="12122"/>
          <a:stretch>
            <a:fillRect/>
          </a:stretch>
        </p:blipFill>
        <p:spPr bwMode="auto">
          <a:xfrm>
            <a:off x="5429250" y="214313"/>
            <a:ext cx="3143250" cy="2071687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3"/>
          <a:srcRect l="15384" t="8154" r="12500" b="8154"/>
          <a:stretch>
            <a:fillRect/>
          </a:stretch>
        </p:blipFill>
        <p:spPr bwMode="auto">
          <a:xfrm>
            <a:off x="5500688" y="3357563"/>
            <a:ext cx="3143250" cy="3143250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24581" name="Picture 4" descr="DSCN4684"/>
          <p:cNvPicPr>
            <a:picLocks noChangeAspect="1" noChangeArrowheads="1"/>
          </p:cNvPicPr>
          <p:nvPr/>
        </p:nvPicPr>
        <p:blipFill>
          <a:blip r:embed="rId4" cstate="email"/>
          <a:srcRect t="-189"/>
          <a:stretch>
            <a:fillRect/>
          </a:stretch>
        </p:blipFill>
        <p:spPr bwMode="auto">
          <a:xfrm>
            <a:off x="285750" y="4487863"/>
            <a:ext cx="2454275" cy="21558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4582" name="Picture 4" descr="DSCN468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813" y="2071688"/>
            <a:ext cx="3214687" cy="2033587"/>
          </a:xfrm>
          <a:prstGeom prst="rect">
            <a:avLst/>
          </a:prstGeom>
          <a:noFill/>
          <a:ln w="38100">
            <a:solidFill>
              <a:srgbClr val="0CE4E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mtClean="0">
                <a:solidFill>
                  <a:srgbClr val="0066FF"/>
                </a:solidFill>
              </a:rPr>
              <a:t> работа с сыпучим материалом (крупа, соль, бисер) ;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560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215063" y="500063"/>
            <a:ext cx="2214562" cy="3076575"/>
          </a:xfrm>
          <a:noFill/>
          <a:ln w="38100">
            <a:solidFill>
              <a:srgbClr val="009900"/>
            </a:solidFill>
          </a:ln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3786188"/>
            <a:ext cx="2428875" cy="2928937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642938"/>
            <a:ext cx="2143125" cy="292893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88" y="4143375"/>
            <a:ext cx="3214687" cy="22145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1714500"/>
            <a:ext cx="2643188" cy="215265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25"/>
            <a:ext cx="4038600" cy="20002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smtClean="0">
                <a:solidFill>
                  <a:srgbClr val="0066FF"/>
                </a:solidFill>
              </a:rPr>
              <a:t>работа с пластичными материалами (соленое тесто, глина, пластилин) ;</a:t>
            </a:r>
            <a:endParaRPr lang="ru-RU" smtClean="0">
              <a:solidFill>
                <a:srgbClr val="0066FF"/>
              </a:solidFill>
            </a:endParaRP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35625" y="285750"/>
            <a:ext cx="3046413" cy="2857500"/>
          </a:xfrm>
          <a:noFill/>
          <a:ln w="38100">
            <a:solidFill>
              <a:srgbClr val="33CC33"/>
            </a:solidFill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3643313"/>
            <a:ext cx="2524125" cy="21431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25" y="2357438"/>
            <a:ext cx="3381375" cy="2143125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75" y="5000625"/>
            <a:ext cx="2809875" cy="17145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4929188"/>
            <a:ext cx="2214563" cy="17145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IMG_76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476250"/>
            <a:ext cx="7378700" cy="553243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IMG_76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396875"/>
            <a:ext cx="7345363" cy="55086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3643313" cy="1928813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sz="2800" smtClean="0">
                <a:solidFill>
                  <a:srgbClr val="0066FF"/>
                </a:solidFill>
              </a:rPr>
              <a:t> работа с иголкой (шитье,</a:t>
            </a:r>
            <a:br>
              <a:rPr lang="ru-RU" sz="2800" smtClean="0">
                <a:solidFill>
                  <a:srgbClr val="0066FF"/>
                </a:solidFill>
              </a:rPr>
            </a:br>
            <a:r>
              <a:rPr lang="ru-RU" sz="2800" smtClean="0">
                <a:solidFill>
                  <a:srgbClr val="0066FF"/>
                </a:solidFill>
              </a:rPr>
              <a:t>вышивание) </a:t>
            </a:r>
            <a:br>
              <a:rPr lang="ru-RU" sz="2800" smtClean="0">
                <a:solidFill>
                  <a:srgbClr val="0066FF"/>
                </a:solidFill>
              </a:rPr>
            </a:br>
            <a:r>
              <a:rPr lang="ru-RU" sz="2800" smtClean="0">
                <a:solidFill>
                  <a:srgbClr val="0066FF"/>
                </a:solidFill>
              </a:rPr>
              <a:t> 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88" y="285750"/>
            <a:ext cx="2928937" cy="1776413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276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929438" y="2500313"/>
            <a:ext cx="1828800" cy="3905250"/>
          </a:xfrm>
          <a:noFill/>
          <a:ln w="38100">
            <a:solidFill>
              <a:srgbClr val="0CE4E4"/>
            </a:solidFill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13" y="5214938"/>
            <a:ext cx="3143250" cy="1143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38" y="2214563"/>
            <a:ext cx="2786062" cy="257175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27655" name="Picture 4" descr="DSCN468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" y="1643063"/>
            <a:ext cx="1571625" cy="20843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7656" name="Picture 4" descr="DSCN468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" y="4357688"/>
            <a:ext cx="1857375" cy="192881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Заключение </a:t>
            </a:r>
          </a:p>
        </p:txBody>
      </p:sp>
      <p:sp>
        <p:nvSpPr>
          <p:cNvPr id="28675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66FF"/>
                </a:solidFill>
              </a:rPr>
              <a:t>Систематическая работа в данном направлении позволяет достичь следующих положительных результатов: кисть приобретает хорошую подвижность, гибкость, исчезает скованность движений, меняется нажим, что в дальнейшем помогает детям легко овладеть навыком письма. Благодаря проделанной работе по развитию мелкой моторике пальцев рук, навыки детей становятся более совершенными. Разные виды деятельности, используемые в работе, при целенаправленном их применении определяют успешную работу по подготовке детей к обучению в школе, способствуют развитию мелкой моторики, координации движений пальцев рук, мыслительных процессов и овладению навыками учебной деятельности.</a:t>
            </a:r>
          </a:p>
          <a:p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Полезные книги…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5338763" cy="3673475"/>
          </a:xfrm>
        </p:spPr>
        <p:txBody>
          <a:bodyPr/>
          <a:lstStyle/>
          <a:p>
            <a:endParaRPr lang="ru-RU" smtClean="0">
              <a:solidFill>
                <a:schemeClr val="accent2"/>
              </a:solidFill>
            </a:endParaRPr>
          </a:p>
          <a:p>
            <a:endParaRPr lang="ru-RU" smtClean="0">
              <a:solidFill>
                <a:schemeClr val="accent2"/>
              </a:solidFill>
            </a:endParaRPr>
          </a:p>
        </p:txBody>
      </p:sp>
      <p:pic>
        <p:nvPicPr>
          <p:cNvPr id="29700" name="Picture 7" descr="261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860800"/>
            <a:ext cx="1657350" cy="2232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9701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1341438"/>
            <a:ext cx="1655762" cy="21605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9702" name="Picture 11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341438"/>
            <a:ext cx="16557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2" descr="TNCA0LL1W6CAAH2IWTCANKZ11FCAA5QOWLCA4ID73ICAR0030FCABI083BCAZA92DOCAV4N5J0CA54LK0ACAWQDREXCADJE3PVCABAY41OCA384XKCCA4NY2U1CA7GDMRACA79TQSPCA7QWVBXCAM4D7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1341438"/>
            <a:ext cx="16557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3" descr="UMCAXGTPCZCA1CGYX7CADJDBSOCA6G9W6CCA72AEJGCAY1QE3XCAB0EWX8CAU20QKWCAH3SVEXCA25A2CXCAKSPI9PCAZMESO4CAOSQ0ZUCA4NQCLRCAN6MSERCA2E761TCARNJD2QCAA2OJ10CAJMV23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341438"/>
            <a:ext cx="1800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425" y="3860800"/>
            <a:ext cx="1512888" cy="22336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9706" name="Picture 15" descr="UGCABZAVEBCAJDW6OBCAX5J9AWCAS0HS3KCAAXLC6PCAYXF35YCA42H02ICA1CGCEUCAV9LW9MCA2P1S69CA75Y15OCA6I8CWNCAZL97DBCAAP0FIDCAZVQ704CAWH7WLZCA48KQO2CAGOF460CACAOVT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4300" y="3860800"/>
            <a:ext cx="1727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7" descr="2HCADB7ZHKCAUL4YRACAWCKG7BCAG7PUVYCAHUI8JACAD6S287CABSVMSCCADX3JKBCAZM6XV6CAUMP7SLCAZPMPDLCADKVSM3CA634FJUCAELL370CAKYL8U1CAOGJ98JCA56DSLFCAW95N76CAVI4ZCU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96188" y="1341438"/>
            <a:ext cx="13223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8" descr="JECAW6E0UOCAV2P7ACCALLL55LCA1XXBF2CA6ZKC3TCAYLW9GRCADC79I0CA53LVX5CAQYD6Q4CAHGDF38CA3XEHK1CAOZRZGLCAI28MC0CAE5K927CA080Z04CA5VXVCFCARM0453CAIH7YISCAWADUK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8538" y="3860800"/>
            <a:ext cx="14398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9" descr="SRCAP7UTVXCAL0EMI6CAII21COCAXWWE6RCANLZ5TUCAIBD2IXCA3EK5CCCAFFV1GTCAHT0BXVCA0VN2KNCAUWCPO9CANYN9KPCAKAMSFWCAVJ5K0XCAHVT3B6CACSHHK3CA24ACG9CA6T5JBDCAZ1IN0I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6188" y="3789363"/>
            <a:ext cx="12969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6600" b="1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ru-RU" sz="7200" b="1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</a:p>
          <a:p>
            <a:pPr>
              <a:buFont typeface="Arial" charset="0"/>
              <a:buNone/>
            </a:pPr>
            <a:endParaRPr lang="ru-RU" sz="6600" b="1" smtClean="0">
              <a:latin typeface="Monotype Corsiva" pitchFamily="66" charset="0"/>
            </a:endParaRPr>
          </a:p>
          <a:p>
            <a:pPr algn="ctr">
              <a:buFont typeface="Arial" charset="0"/>
              <a:buNone/>
            </a:pPr>
            <a:r>
              <a:rPr lang="ru-RU" sz="6600" b="1" smtClean="0">
                <a:latin typeface="Monotype Corsiva" pitchFamily="66" charset="0"/>
              </a:rPr>
              <a:t>    </a:t>
            </a:r>
            <a:r>
              <a:rPr lang="ru-RU" sz="6600" b="1" smtClean="0">
                <a:solidFill>
                  <a:srgbClr val="C00000"/>
                </a:solidFill>
                <a:latin typeface="Monotype Corsiva" pitchFamily="66" charset="0"/>
              </a:rPr>
              <a:t>Успехов в подготовке             детей к школе!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7188"/>
            <a:ext cx="8229600" cy="61674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600" smtClean="0">
                <a:solidFill>
                  <a:srgbClr val="0066FF"/>
                </a:solidFill>
              </a:rPr>
              <a:t>Письмо - сложный координационный навык, требующий слаженной работы мышц кисти, всей руки, правильной координации движений всего тела. 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600" smtClean="0">
                <a:solidFill>
                  <a:srgbClr val="0066FF"/>
                </a:solidFill>
              </a:rPr>
              <a:t>Подготовка к письму - один из самых сложных этапов подготовки ребенка к систематическому обучению. 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600" smtClean="0">
                <a:solidFill>
                  <a:srgbClr val="0066FF"/>
                </a:solidFill>
              </a:rPr>
              <a:t>У детей дошкольного возраста слабо развиты мелкие мышцы руки, несовершенна координация движений, не закончено окостенение запястий и фаланг пальцев. 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600" smtClean="0">
                <a:solidFill>
                  <a:srgbClr val="0066FF"/>
                </a:solidFill>
              </a:rPr>
              <a:t>Поэтому в дошкольном возрасте важна именно подготовка к письму, а не обучение ему. Важно развить механизмы, необходимые для овладения письмом, создать условия для накопления ребенком двигательного и практического опыта, развития навыков ручной умелости.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3"/>
          <p:cNvSpPr>
            <a:spLocks noGrp="1"/>
          </p:cNvSpPr>
          <p:nvPr>
            <p:ph idx="1"/>
          </p:nvPr>
        </p:nvSpPr>
        <p:spPr>
          <a:xfrm>
            <a:off x="1000125" y="2857500"/>
            <a:ext cx="7686675" cy="114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smtClean="0">
                <a:solidFill>
                  <a:srgbClr val="FF0000"/>
                </a:solidFill>
                <a:latin typeface="Monotype Corsiva" pitchFamily="66" charset="0"/>
              </a:rPr>
              <a:t>Средства подготовки руки к письму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14313" y="3500438"/>
            <a:ext cx="2571750" cy="1595437"/>
          </a:xfrm>
          <a:prstGeom prst="cloudCallout">
            <a:avLst>
              <a:gd name="adj1" fmla="val -6866"/>
              <a:gd name="adj2" fmla="val 10069"/>
            </a:avLst>
          </a:prstGeom>
          <a:solidFill>
            <a:srgbClr val="CC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Пальчиковая гимнастика и упражнения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643438" y="142875"/>
            <a:ext cx="2428875" cy="2071688"/>
          </a:xfrm>
          <a:prstGeom prst="cloudCallout">
            <a:avLst>
              <a:gd name="adj1" fmla="val -29157"/>
              <a:gd name="adj2" fmla="val 20921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 с крупой, бусинками, пуговицами, камешками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6372225" y="5013325"/>
            <a:ext cx="2447925" cy="1595438"/>
          </a:xfrm>
          <a:prstGeom prst="cloudCallout">
            <a:avLst>
              <a:gd name="adj1" fmla="val 36185"/>
              <a:gd name="adj2" fmla="val -24130"/>
            </a:avLst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 с пластилином, </a:t>
            </a:r>
            <a:r>
              <a:rPr lang="ru-RU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тестом,глиной</a:t>
            </a:r>
            <a:endParaRPr lang="ru-RU" sz="1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900113" y="5084763"/>
            <a:ext cx="2808287" cy="1584325"/>
          </a:xfrm>
          <a:prstGeom prst="cloudCallout">
            <a:avLst>
              <a:gd name="adj1" fmla="val 41352"/>
              <a:gd name="adj2" fmla="val -28556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 с конструктором и мозаикой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6659563" y="3429000"/>
            <a:ext cx="2087562" cy="1643063"/>
          </a:xfrm>
          <a:prstGeom prst="cloudCallout">
            <a:avLst>
              <a:gd name="adj1" fmla="val -21560"/>
              <a:gd name="adj2" fmla="val 28468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Вырезание ножницами.</a:t>
            </a:r>
          </a:p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 с иголкой</a:t>
            </a:r>
            <a:r>
              <a:rPr lang="ru-RU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3348038" y="3714750"/>
            <a:ext cx="2879725" cy="1428750"/>
          </a:xfrm>
          <a:prstGeom prst="cloudCallout">
            <a:avLst>
              <a:gd name="adj1" fmla="val 34620"/>
              <a:gd name="adj2" fmla="val 5426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Рисование, раскрашивание.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297" name="AutoShape 11"/>
          <p:cNvSpPr>
            <a:spLocks noChangeArrowheads="1"/>
          </p:cNvSpPr>
          <p:nvPr/>
        </p:nvSpPr>
        <p:spPr bwMode="auto">
          <a:xfrm>
            <a:off x="214313" y="214313"/>
            <a:ext cx="2519362" cy="2500312"/>
          </a:xfrm>
          <a:prstGeom prst="cloudCallout">
            <a:avLst>
              <a:gd name="adj1" fmla="val 43949"/>
              <a:gd name="adj2" fmla="val -4829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600">
                <a:solidFill>
                  <a:srgbClr val="0000FF"/>
                </a:solidFill>
              </a:rPr>
              <a:t>Работа с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600">
                <a:solidFill>
                  <a:srgbClr val="0000FF"/>
                </a:solidFill>
              </a:rPr>
              <a:t>бумагой (оригами,аппликация, создание объемных фигурок, скручивание) 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3924300" y="5157788"/>
            <a:ext cx="2376488" cy="1439862"/>
          </a:xfrm>
          <a:prstGeom prst="cloudCallout">
            <a:avLst>
              <a:gd name="adj1" fmla="val 30894"/>
              <a:gd name="adj2" fmla="val -47023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 с веревочкой, шнуровки.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6516688" y="1484313"/>
            <a:ext cx="2376487" cy="1473200"/>
          </a:xfrm>
          <a:prstGeom prst="cloudCallout">
            <a:avLst>
              <a:gd name="adj1" fmla="val -37977"/>
              <a:gd name="adj2" fmla="val -161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Графические упражнения. Штриховка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2786063" y="1214438"/>
            <a:ext cx="2000250" cy="1709737"/>
          </a:xfrm>
          <a:prstGeom prst="cloudCallout">
            <a:avLst>
              <a:gd name="adj1" fmla="val -13431"/>
              <a:gd name="adj2" fmla="val 35778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Массаж и </a:t>
            </a:r>
            <a:r>
              <a:rPr lang="ru-RU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самомассажкистей</a:t>
            </a: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рук и пальцев.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Карандаш-массажёр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r>
              <a:rPr lang="ru-RU" sz="1600" b="1" i="1" u="sng" smtClean="0">
                <a:solidFill>
                  <a:srgbClr val="0000FF"/>
                </a:solidFill>
              </a:rPr>
              <a:t>Упражнение «Утюжок»</a:t>
            </a:r>
            <a:endParaRPr lang="ru-RU" sz="1600" b="1" smtClean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Толстый карандаш положить на стол,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«прогладить» его сначала одной ладонью,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потом другой, покатать карандаш по столу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в разных направлениях.</a:t>
            </a:r>
          </a:p>
          <a:p>
            <a:pPr>
              <a:buFont typeface="Arial" charset="0"/>
              <a:buNone/>
            </a:pPr>
            <a:endParaRPr lang="ru-RU" sz="1600" i="1" smtClean="0">
              <a:solidFill>
                <a:srgbClr val="0000FF"/>
              </a:solidFill>
            </a:endParaRPr>
          </a:p>
          <a:p>
            <a:pPr algn="ctr"/>
            <a:r>
              <a:rPr lang="ru-RU" sz="1600" b="1" i="1" u="sng" smtClean="0">
                <a:solidFill>
                  <a:srgbClr val="0000FF"/>
                </a:solidFill>
              </a:rPr>
              <a:t>Упражнение «Добывание огня»</a:t>
            </a:r>
            <a:endParaRPr lang="ru-RU" sz="1600" b="1" smtClean="0">
              <a:solidFill>
                <a:srgbClr val="0000FF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Положить шестигранный карандаш на </a:t>
            </a: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ладошку,прикрыть его другой ладонью и </a:t>
            </a: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прокатывать между ладонями сначала </a:t>
            </a: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медленно, потом быстрее (от кончиков </a:t>
            </a: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пальцев к запястьям).Попробовать это </a:t>
            </a: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делать  с двумя карандашами сразу.</a:t>
            </a:r>
            <a:endParaRPr lang="ru-RU" sz="1600" smtClean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endParaRPr lang="ru-RU" sz="1600" smtClean="0">
              <a:solidFill>
                <a:srgbClr val="0000FF"/>
              </a:solidFill>
            </a:endParaRPr>
          </a:p>
          <a:p>
            <a:r>
              <a:rPr lang="ru-RU" sz="1600" b="1" i="1" u="sng" smtClean="0">
                <a:solidFill>
                  <a:srgbClr val="0000FF"/>
                </a:solidFill>
              </a:rPr>
              <a:t>Упражнение «Пианино»</a:t>
            </a:r>
            <a:endParaRPr lang="ru-RU" sz="1600" b="1" smtClean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Прижимать к столу толстый круглый              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карандаш кончиком каждого пальца.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Вариант «Дудочка» - играть на карандаше,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 как на дудочке, быстро перебирая пальцами,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нажимая воображаемый кнопки. </a:t>
            </a:r>
            <a:endParaRPr lang="ru-RU" sz="1600" smtClean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endParaRPr lang="ru-RU" sz="1400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3316" name="Рисунок 12" descr="G:\DCIM\101OLYMP\P40627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3" y="928688"/>
            <a:ext cx="1771650" cy="14001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3317" name="Рисунок 13" descr="G:\DCIM\101OLYMP\P40627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5000625"/>
            <a:ext cx="1571625" cy="15779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3318" name="Picture 1" descr="G:\DCIM\101OLYMP\P40728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25" y="3000375"/>
            <a:ext cx="1857375" cy="150018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3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5840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b="1" i="1" u="sng" smtClean="0">
                <a:solidFill>
                  <a:srgbClr val="0000FF"/>
                </a:solidFill>
              </a:rPr>
              <a:t>  Упражнение «Прятки»</a:t>
            </a:r>
            <a:endParaRPr lang="ru-RU" sz="1600" b="1" smtClean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Сжать короткий толстый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карандаш в кулачке,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спрятать его.</a:t>
            </a: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                                                                                                          </a:t>
            </a:r>
            <a:r>
              <a:rPr lang="ru-RU" sz="1600" b="1" i="1" u="sng" smtClean="0">
                <a:solidFill>
                  <a:srgbClr val="0000FF"/>
                </a:solidFill>
              </a:rPr>
              <a:t>Упражнение «Волчок»</a:t>
            </a:r>
            <a:endParaRPr lang="ru-RU" sz="1600" b="1" smtClean="0">
              <a:solidFill>
                <a:srgbClr val="0000FF"/>
              </a:solidFill>
            </a:endParaRPr>
          </a:p>
          <a:p>
            <a:pPr algn="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                                                                                                      Вращать длинный тонкий  карандаш             </a:t>
            </a:r>
          </a:p>
          <a:p>
            <a:pPr algn="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                   на столе указательным и большим </a:t>
            </a:r>
          </a:p>
          <a:p>
            <a:pPr algn="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             пальцами сначала одной руки, а потом</a:t>
            </a:r>
          </a:p>
          <a:p>
            <a:pPr algn="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            другой. Выполнять вращение большим </a:t>
            </a:r>
          </a:p>
          <a:p>
            <a:pPr algn="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и средним пальцами.</a:t>
            </a:r>
            <a:endParaRPr lang="ru-RU" sz="1600" smtClean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endParaRPr lang="ru-RU" sz="1600" smtClean="0">
              <a:solidFill>
                <a:srgbClr val="0000FF"/>
              </a:solidFill>
            </a:endParaRPr>
          </a:p>
          <a:p>
            <a:pPr algn="ctr"/>
            <a:r>
              <a:rPr lang="ru-RU" sz="1600" b="1" i="1" u="sng" smtClean="0">
                <a:solidFill>
                  <a:srgbClr val="0000FF"/>
                </a:solidFill>
              </a:rPr>
              <a:t>Упражнение «Горка»</a:t>
            </a:r>
            <a:endParaRPr lang="ru-RU" sz="1600" b="1" smtClean="0">
              <a:solidFill>
                <a:srgbClr val="0000FF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Положить большой шестигранный           </a:t>
            </a: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карандаш на тыльную сторону кисти. </a:t>
            </a: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Наклонить руку вниз. Скатывать </a:t>
            </a: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карандаш с тыльной стороны кисти </a:t>
            </a: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руки, как с горки.</a:t>
            </a:r>
            <a:endParaRPr lang="ru-RU" sz="1600" smtClean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r>
              <a:rPr lang="ru-RU" sz="1600" smtClean="0">
                <a:solidFill>
                  <a:srgbClr val="0000FF"/>
                </a:solidFill>
              </a:rPr>
              <a:t>         </a:t>
            </a:r>
            <a:r>
              <a:rPr lang="ru-RU" sz="1600" b="1" i="1" u="sng" smtClean="0">
                <a:solidFill>
                  <a:srgbClr val="0000FF"/>
                </a:solidFill>
              </a:rPr>
              <a:t>Упражнение «Скольжение»</a:t>
            </a:r>
            <a:endParaRPr lang="ru-RU" sz="1600" b="1" smtClean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Продвигаться вверх и вниз по длине                                                               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шестигранного карандаша, уперев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 острым концом в стол, перехватывая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его пальцами.</a:t>
            </a:r>
            <a:endParaRPr lang="ru-RU" sz="1600" smtClean="0">
              <a:solidFill>
                <a:srgbClr val="0000FF"/>
              </a:solidFill>
            </a:endParaRPr>
          </a:p>
          <a:p>
            <a:endParaRPr lang="ru-RU" sz="1600" smtClean="0"/>
          </a:p>
          <a:p>
            <a:endParaRPr lang="ru-RU" smtClean="0"/>
          </a:p>
        </p:txBody>
      </p:sp>
      <p:pic>
        <p:nvPicPr>
          <p:cNvPr id="14339" name="Picture 2" descr="G:\DCIM\101OLYMP\P40728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428625"/>
            <a:ext cx="1500188" cy="142875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4340" name="Рисунок 13" descr="G:\DCIM\101OLYMP\P40627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75" y="3429000"/>
            <a:ext cx="1571625" cy="150018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4341" name="Рисунок 7" descr="G:\DCIM\101OLYMP\P40628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2714625"/>
            <a:ext cx="1785938" cy="16430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342" name="Рисунок 9" descr="G:\DCIM\101OLYMP\P40628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8" y="5357813"/>
            <a:ext cx="1928812" cy="1357312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7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6269038"/>
          </a:xfrm>
        </p:spPr>
        <p:txBody>
          <a:bodyPr/>
          <a:lstStyle/>
          <a:p>
            <a:r>
              <a:rPr lang="ru-RU" sz="1600" b="1" i="1" u="sng" smtClean="0">
                <a:solidFill>
                  <a:srgbClr val="0000FF"/>
                </a:solidFill>
              </a:rPr>
              <a:t>Упражнение «Подъёмный кран»                </a:t>
            </a:r>
            <a:endParaRPr lang="ru-RU" sz="1600" b="1" smtClean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Поднимать большой толстый круглый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 карандаш с поверхности стола,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подцепив его снизу(поочерёдно каждым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пальцем).</a:t>
            </a:r>
            <a:endParaRPr lang="ru-RU" sz="1600" smtClean="0">
              <a:solidFill>
                <a:srgbClr val="0000FF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1600" b="1" i="1" u="sng" smtClean="0">
                <a:solidFill>
                  <a:srgbClr val="0000FF"/>
                </a:solidFill>
              </a:rPr>
              <a:t>Упражнение «Вертолёт»                            </a:t>
            </a:r>
            <a:endParaRPr lang="ru-RU" sz="1600" b="1" smtClean="0">
              <a:solidFill>
                <a:srgbClr val="0000FF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Вращать длинный тонкий карандаш                 </a:t>
            </a: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 между большим, указательным и средним</a:t>
            </a: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 пальцами. Пусть он вращается </a:t>
            </a: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быстро-быстро, как винт вертолёта.</a:t>
            </a:r>
            <a:endParaRPr lang="ru-RU" sz="1600" smtClean="0">
              <a:solidFill>
                <a:srgbClr val="0000FF"/>
              </a:solidFill>
            </a:endParaRPr>
          </a:p>
          <a:p>
            <a:r>
              <a:rPr lang="ru-RU" sz="1600" b="1" i="1" u="sng" smtClean="0">
                <a:solidFill>
                  <a:srgbClr val="0000FF"/>
                </a:solidFill>
              </a:rPr>
              <a:t>Упражнение «Эстафета»</a:t>
            </a:r>
            <a:endParaRPr lang="ru-RU" sz="1600" b="1" smtClean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Сжать толстый гладкий карандаш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указательным пальцем, подержать его                      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 и передать указательному пальцу другой руки. 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Передавать карандаш другим пальцам,</a:t>
            </a:r>
          </a:p>
          <a:p>
            <a:pPr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 как эстафетную палочку.</a:t>
            </a:r>
            <a:endParaRPr lang="ru-RU" sz="1600" smtClean="0">
              <a:solidFill>
                <a:srgbClr val="0000FF"/>
              </a:solidFill>
            </a:endParaRPr>
          </a:p>
          <a:p>
            <a:pPr algn="ctr"/>
            <a:r>
              <a:rPr lang="ru-RU" sz="1600" b="1" i="1" u="sng" smtClean="0">
                <a:solidFill>
                  <a:srgbClr val="0000FF"/>
                </a:solidFill>
              </a:rPr>
              <a:t>Упражнение «Ладошка»                         </a:t>
            </a:r>
            <a:endParaRPr lang="ru-RU" sz="1600" b="1" smtClean="0">
              <a:solidFill>
                <a:srgbClr val="0000FF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Обрисовывать тупым концом тонкого </a:t>
            </a: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карандаша ладонь с широко раздвинутыми </a:t>
            </a: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пальцами, лежащую на столе, массируя </a:t>
            </a:r>
          </a:p>
          <a:p>
            <a:pPr algn="ctr">
              <a:buFont typeface="Arial" charset="0"/>
              <a:buNone/>
            </a:pPr>
            <a:r>
              <a:rPr lang="ru-RU" sz="1600" i="1" smtClean="0">
                <a:solidFill>
                  <a:srgbClr val="0000FF"/>
                </a:solidFill>
              </a:rPr>
              <a:t>карандашом межпальцевые зоны.</a:t>
            </a:r>
            <a:endParaRPr lang="ru-RU" sz="1600" smtClean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5363" name="Рисунок 10" descr="G:\DCIM\101OLYMP\P40628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5" y="357188"/>
            <a:ext cx="1285875" cy="1143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5364" name="Рисунок 11" descr="G:\DCIM\101OLYMP\P40628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89750" y="1970088"/>
            <a:ext cx="1285875" cy="1000125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15365" name="Рисунок 6" descr="G:\DCIM\101OLYMP\P40628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5" y="3571875"/>
            <a:ext cx="1214438" cy="11128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66" name="Рисунок 8" descr="G:\DCIM\101OLYMP\P40628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38" y="5214938"/>
            <a:ext cx="1085850" cy="1285875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Использование массажного  шарика и эластичного кольца СУ-ДЖОК.</a:t>
            </a:r>
            <a:endParaRPr lang="ru-RU" sz="2800" smtClean="0">
              <a:solidFill>
                <a:srgbClr val="FF0000"/>
              </a:solidFill>
            </a:endParaRPr>
          </a:p>
        </p:txBody>
      </p:sp>
      <p:pic>
        <p:nvPicPr>
          <p:cNvPr id="16387" name="Содержимое 10" descr="razvivaem-palchiki1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313" y="4929188"/>
            <a:ext cx="1857375" cy="1428750"/>
          </a:xfrm>
          <a:ln w="38100">
            <a:solidFill>
              <a:srgbClr val="009900"/>
            </a:solidFill>
          </a:ln>
        </p:spPr>
      </p:pic>
      <p:pic>
        <p:nvPicPr>
          <p:cNvPr id="16388" name="Picture 5" descr="C:\Documents and Settings\Admin\Рабочий стол\razvivaem-palchiki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5" y="2428875"/>
            <a:ext cx="1857375" cy="14287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389" name="Picture 7" descr="C:\Documents and Settings\Admin\Рабочий стол\razvivaem-palchiki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3571875"/>
            <a:ext cx="2000250" cy="1500188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16390" name="Picture 4" descr="Шарик для массажа Су джо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42875" y="1357313"/>
            <a:ext cx="1928813" cy="1357312"/>
          </a:xfrm>
          <a:noFill/>
          <a:ln w="38100">
            <a:solidFill>
              <a:srgbClr val="66FFFF"/>
            </a:solidFill>
          </a:ln>
        </p:spPr>
      </p:pic>
      <p:pic>
        <p:nvPicPr>
          <p:cNvPr id="16391" name="Picture 1" descr="C:\Documents and Settings\Admin\Рабочий стол\картинки к презентации\x_2d55a3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3" y="4286250"/>
            <a:ext cx="2036762" cy="2286000"/>
          </a:xfrm>
          <a:prstGeom prst="rect">
            <a:avLst/>
          </a:prstGeom>
          <a:noFill/>
          <a:ln w="28575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16392" name="Picture 2" descr="C:\Documents and Settings\Admin\Рабочий стол\картинки к презентации\x_17d8109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7625" y="1285875"/>
            <a:ext cx="3571875" cy="2808288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6393" name="Picture 3" descr="C:\Documents and Settings\Admin\Рабочий стол\картинки к презентации\x_c25242ac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15125" y="3571875"/>
            <a:ext cx="2286000" cy="2500313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IMG_76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60350"/>
            <a:ext cx="4140200" cy="310515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41989" name="Picture 5" descr="IMG_769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3141663"/>
            <a:ext cx="4824412" cy="33401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41990" name="Picture 6" descr="IMG_76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476250"/>
            <a:ext cx="4068762" cy="305276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41991" name="Picture 7" descr="IMG_765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573463"/>
            <a:ext cx="3529012" cy="2646362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Дети</Template>
  <TotalTime>1219</TotalTime>
  <Words>957</Words>
  <Application>Microsoft Office PowerPoint</Application>
  <PresentationFormat>Экран (4:3)</PresentationFormat>
  <Paragraphs>157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Дети</vt:lpstr>
      <vt:lpstr>Слайд 1</vt:lpstr>
      <vt:lpstr>Слайд 2</vt:lpstr>
      <vt:lpstr>Слайд 3</vt:lpstr>
      <vt:lpstr>Слайд 4</vt:lpstr>
      <vt:lpstr>Карандаш-массажёр</vt:lpstr>
      <vt:lpstr>Слайд 6</vt:lpstr>
      <vt:lpstr>Слайд 7</vt:lpstr>
      <vt:lpstr>Использование массажного  шарика и эластичного кольца СУ-ДЖОК.</vt:lpstr>
      <vt:lpstr>Слайд 9</vt:lpstr>
      <vt:lpstr>Слайд 10</vt:lpstr>
      <vt:lpstr>          Правильный захват карандаша </vt:lpstr>
      <vt:lpstr>Слайд 12</vt:lpstr>
      <vt:lpstr>Игровые упражнения</vt:lpstr>
      <vt:lpstr>Слайд 14</vt:lpstr>
      <vt:lpstr>Слайд 15</vt:lpstr>
      <vt:lpstr>Ручной труд способствует развитию мелкой моторики, формированию умения правильно держать карандаш и правильному распределению мышечной нагрузки.</vt:lpstr>
      <vt:lpstr>Слайд 17</vt:lpstr>
      <vt:lpstr>Слайд 18</vt:lpstr>
      <vt:lpstr>Слайд 19</vt:lpstr>
      <vt:lpstr>работа с бумагой (оригами, аппликация, создание объемных фигурок, скручивание) ;</vt:lpstr>
      <vt:lpstr> мозаика и аппликация из природного материала (семечки, скорлупа, ракушки) ; </vt:lpstr>
      <vt:lpstr> работа с сыпучим материалом (крупа, соль, бисер) ; </vt:lpstr>
      <vt:lpstr>Слайд 23</vt:lpstr>
      <vt:lpstr>Слайд 24</vt:lpstr>
      <vt:lpstr>Слайд 25</vt:lpstr>
      <vt:lpstr> работа с иголкой (шитье, вышивание)    </vt:lpstr>
      <vt:lpstr>Заключение </vt:lpstr>
      <vt:lpstr>Полезные книги…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User</cp:lastModifiedBy>
  <cp:revision>122</cp:revision>
  <dcterms:created xsi:type="dcterms:W3CDTF">2010-08-21T04:08:07Z</dcterms:created>
  <dcterms:modified xsi:type="dcterms:W3CDTF">2022-05-15T06:53:04Z</dcterms:modified>
</cp:coreProperties>
</file>